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448"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575C55-E016-6247-AD2B-03182274BF7F}" type="datetimeFigureOut">
              <a:rPr lang="en-US" smtClean="0"/>
              <a:t>10/7/15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21E058-48AD-CE48-9F6C-5C81DA09C50E}" type="slidenum">
              <a:rPr lang="en-US" smtClean="0"/>
              <a:t>‹#›</a:t>
            </a:fld>
            <a:endParaRPr lang="en-US"/>
          </a:p>
        </p:txBody>
      </p:sp>
    </p:spTree>
    <p:extLst>
      <p:ext uri="{BB962C8B-B14F-4D97-AF65-F5344CB8AC3E}">
        <p14:creationId xmlns:p14="http://schemas.microsoft.com/office/powerpoint/2010/main" val="3007182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27205566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19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10" name="Shape 10"/>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algn="ctr">
              <a:spcBef>
                <a:spcPts val="0"/>
              </a:spcBef>
              <a:buSzPct val="100000"/>
              <a:defRPr sz="8000"/>
            </a:lvl1pPr>
            <a:lvl2pPr algn="ctr">
              <a:spcBef>
                <a:spcPts val="0"/>
              </a:spcBef>
              <a:buSzPct val="100000"/>
              <a:defRPr sz="8000"/>
            </a:lvl2pPr>
            <a:lvl3pPr algn="ctr">
              <a:spcBef>
                <a:spcPts val="0"/>
              </a:spcBef>
              <a:buSzPct val="100000"/>
              <a:defRPr sz="8000"/>
            </a:lvl3pPr>
            <a:lvl4pPr algn="ctr">
              <a:spcBef>
                <a:spcPts val="0"/>
              </a:spcBef>
              <a:buSzPct val="100000"/>
              <a:defRPr sz="8000"/>
            </a:lvl4pPr>
            <a:lvl5pPr algn="ctr">
              <a:spcBef>
                <a:spcPts val="0"/>
              </a:spcBef>
              <a:buSzPct val="100000"/>
              <a:defRPr sz="8000"/>
            </a:lvl5pPr>
            <a:lvl6pPr algn="ctr">
              <a:spcBef>
                <a:spcPts val="0"/>
              </a:spcBef>
              <a:buSzPct val="100000"/>
              <a:defRPr sz="8000"/>
            </a:lvl6pPr>
            <a:lvl7pPr algn="ctr">
              <a:spcBef>
                <a:spcPts val="0"/>
              </a:spcBef>
              <a:buSzPct val="100000"/>
              <a:defRPr sz="8000"/>
            </a:lvl7pPr>
            <a:lvl8pPr algn="ctr">
              <a:spcBef>
                <a:spcPts val="0"/>
              </a:spcBef>
              <a:buSzPct val="100000"/>
              <a:defRPr sz="8000"/>
            </a:lvl8pPr>
            <a:lvl9pPr algn="ctr">
              <a:spcBef>
                <a:spcPts val="0"/>
              </a:spcBef>
              <a:buSzPct val="100000"/>
              <a:defRPr sz="8000"/>
            </a:lvl9pPr>
          </a:lstStyle>
          <a:p>
            <a:endParaRPr/>
          </a:p>
        </p:txBody>
      </p:sp>
      <p:sp>
        <p:nvSpPr>
          <p:cNvPr id="11" name="Shape 11"/>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algn="ctr">
              <a:lnSpc>
                <a:spcPct val="100000"/>
              </a:lnSpc>
              <a:spcBef>
                <a:spcPts val="0"/>
              </a:spcBef>
              <a:spcAft>
                <a:spcPts val="0"/>
              </a:spcAft>
              <a:buClr>
                <a:schemeClr val="accent1"/>
              </a:buClr>
              <a:buSzPct val="100000"/>
              <a:buNone/>
              <a:defRPr sz="2100" b="1">
                <a:solidFill>
                  <a:schemeClr val="accent1"/>
                </a:solidFill>
              </a:defRPr>
            </a:lvl1pPr>
            <a:lvl2pPr algn="ctr">
              <a:lnSpc>
                <a:spcPct val="100000"/>
              </a:lnSpc>
              <a:spcBef>
                <a:spcPts val="0"/>
              </a:spcBef>
              <a:spcAft>
                <a:spcPts val="0"/>
              </a:spcAft>
              <a:buClr>
                <a:schemeClr val="accent1"/>
              </a:buClr>
              <a:buSzPct val="100000"/>
              <a:buNone/>
              <a:defRPr sz="2100" b="1">
                <a:solidFill>
                  <a:schemeClr val="accent1"/>
                </a:solidFill>
              </a:defRPr>
            </a:lvl2pPr>
            <a:lvl3pPr algn="ctr">
              <a:lnSpc>
                <a:spcPct val="100000"/>
              </a:lnSpc>
              <a:spcBef>
                <a:spcPts val="0"/>
              </a:spcBef>
              <a:spcAft>
                <a:spcPts val="0"/>
              </a:spcAft>
              <a:buClr>
                <a:schemeClr val="accent1"/>
              </a:buClr>
              <a:buSzPct val="100000"/>
              <a:buNone/>
              <a:defRPr sz="2100" b="1">
                <a:solidFill>
                  <a:schemeClr val="accent1"/>
                </a:solidFill>
              </a:defRPr>
            </a:lvl3pPr>
            <a:lvl4pPr algn="ctr">
              <a:lnSpc>
                <a:spcPct val="100000"/>
              </a:lnSpc>
              <a:spcBef>
                <a:spcPts val="0"/>
              </a:spcBef>
              <a:spcAft>
                <a:spcPts val="0"/>
              </a:spcAft>
              <a:buClr>
                <a:schemeClr val="accent1"/>
              </a:buClr>
              <a:buSzPct val="100000"/>
              <a:buNone/>
              <a:defRPr sz="2100" b="1">
                <a:solidFill>
                  <a:schemeClr val="accent1"/>
                </a:solidFill>
              </a:defRPr>
            </a:lvl4pPr>
            <a:lvl5pPr algn="ctr">
              <a:lnSpc>
                <a:spcPct val="100000"/>
              </a:lnSpc>
              <a:spcBef>
                <a:spcPts val="0"/>
              </a:spcBef>
              <a:spcAft>
                <a:spcPts val="0"/>
              </a:spcAft>
              <a:buClr>
                <a:schemeClr val="accent1"/>
              </a:buClr>
              <a:buSzPct val="100000"/>
              <a:buNone/>
              <a:defRPr sz="2100" b="1">
                <a:solidFill>
                  <a:schemeClr val="accent1"/>
                </a:solidFill>
              </a:defRPr>
            </a:lvl5pPr>
            <a:lvl6pPr algn="ctr">
              <a:lnSpc>
                <a:spcPct val="100000"/>
              </a:lnSpc>
              <a:spcBef>
                <a:spcPts val="0"/>
              </a:spcBef>
              <a:spcAft>
                <a:spcPts val="0"/>
              </a:spcAft>
              <a:buClr>
                <a:schemeClr val="accent1"/>
              </a:buClr>
              <a:buSzPct val="100000"/>
              <a:buNone/>
              <a:defRPr sz="2100" b="1">
                <a:solidFill>
                  <a:schemeClr val="accent1"/>
                </a:solidFill>
              </a:defRPr>
            </a:lvl6pPr>
            <a:lvl7pPr algn="ctr">
              <a:lnSpc>
                <a:spcPct val="100000"/>
              </a:lnSpc>
              <a:spcBef>
                <a:spcPts val="0"/>
              </a:spcBef>
              <a:spcAft>
                <a:spcPts val="0"/>
              </a:spcAft>
              <a:buClr>
                <a:schemeClr val="accent1"/>
              </a:buClr>
              <a:buSzPct val="100000"/>
              <a:buNone/>
              <a:defRPr sz="2100" b="1">
                <a:solidFill>
                  <a:schemeClr val="accent1"/>
                </a:solidFill>
              </a:defRPr>
            </a:lvl7pPr>
            <a:lvl8pPr algn="ctr">
              <a:lnSpc>
                <a:spcPct val="100000"/>
              </a:lnSpc>
              <a:spcBef>
                <a:spcPts val="0"/>
              </a:spcBef>
              <a:spcAft>
                <a:spcPts val="0"/>
              </a:spcAft>
              <a:buClr>
                <a:schemeClr val="accent1"/>
              </a:buClr>
              <a:buSzPct val="100000"/>
              <a:buNone/>
              <a:defRPr sz="2100" b="1">
                <a:solidFill>
                  <a:schemeClr val="accent1"/>
                </a:solidFill>
              </a:defRPr>
            </a:lvl8pPr>
            <a:lvl9pPr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1240275"/>
            <a:ext cx="8520599" cy="1981800"/>
          </a:xfrm>
          <a:prstGeom prst="rect">
            <a:avLst/>
          </a:prstGeom>
        </p:spPr>
        <p:txBody>
          <a:bodyPr lIns="91425" tIns="91425" rIns="91425" bIns="91425" anchor="b" anchorCtr="0"/>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a:endParaRPr/>
          </a:p>
        </p:txBody>
      </p:sp>
      <p:sp>
        <p:nvSpPr>
          <p:cNvPr id="47" name="Shape 47"/>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algn="ctr">
              <a:spcBef>
                <a:spcPts val="0"/>
              </a:spcBef>
              <a:buClr>
                <a:schemeClr val="accent1"/>
              </a:buClr>
              <a:defRPr>
                <a:solidFill>
                  <a:schemeClr val="accent1"/>
                </a:solidFill>
              </a:defRPr>
            </a:lvl1pPr>
            <a:lvl2pPr algn="ctr">
              <a:spcBef>
                <a:spcPts val="0"/>
              </a:spcBef>
              <a:buClr>
                <a:schemeClr val="accent1"/>
              </a:buClr>
              <a:defRPr>
                <a:solidFill>
                  <a:schemeClr val="accent1"/>
                </a:solidFill>
              </a:defRPr>
            </a:lvl2pPr>
            <a:lvl3pPr algn="ctr">
              <a:spcBef>
                <a:spcPts val="0"/>
              </a:spcBef>
              <a:buClr>
                <a:schemeClr val="accent1"/>
              </a:buClr>
              <a:defRPr>
                <a:solidFill>
                  <a:schemeClr val="accent1"/>
                </a:solidFill>
              </a:defRPr>
            </a:lvl3pPr>
            <a:lvl4pPr algn="ctr">
              <a:spcBef>
                <a:spcPts val="0"/>
              </a:spcBef>
              <a:buClr>
                <a:schemeClr val="accent1"/>
              </a:buClr>
              <a:defRPr>
                <a:solidFill>
                  <a:schemeClr val="accent1"/>
                </a:solidFill>
              </a:defRPr>
            </a:lvl4pPr>
            <a:lvl5pPr algn="ctr">
              <a:spcBef>
                <a:spcPts val="0"/>
              </a:spcBef>
              <a:buClr>
                <a:schemeClr val="accent1"/>
              </a:buClr>
              <a:defRPr>
                <a:solidFill>
                  <a:schemeClr val="accent1"/>
                </a:solidFill>
              </a:defRPr>
            </a:lvl5pPr>
            <a:lvl6pPr algn="ctr">
              <a:spcBef>
                <a:spcPts val="0"/>
              </a:spcBef>
              <a:buClr>
                <a:schemeClr val="accent1"/>
              </a:buClr>
              <a:defRPr>
                <a:solidFill>
                  <a:schemeClr val="accent1"/>
                </a:solidFill>
              </a:defRPr>
            </a:lvl6pPr>
            <a:lvl7pPr algn="ctr">
              <a:spcBef>
                <a:spcPts val="0"/>
              </a:spcBef>
              <a:buClr>
                <a:schemeClr val="accent1"/>
              </a:buClr>
              <a:defRPr>
                <a:solidFill>
                  <a:schemeClr val="accent1"/>
                </a:solidFill>
              </a:defRPr>
            </a:lvl7pPr>
            <a:lvl8pPr algn="ctr">
              <a:spcBef>
                <a:spcPts val="0"/>
              </a:spcBef>
              <a:buClr>
                <a:schemeClr val="accent1"/>
              </a:buClr>
              <a:defRPr>
                <a:solidFill>
                  <a:schemeClr val="accent1"/>
                </a:solidFill>
              </a:defRPr>
            </a:lvl8pPr>
            <a:lvl9pPr algn="ctr">
              <a:spcBef>
                <a:spcPts val="0"/>
              </a:spcBef>
              <a:buClr>
                <a:schemeClr val="accent1"/>
              </a:buClr>
              <a:defRPr>
                <a:solidFill>
                  <a:schemeClr val="accent1"/>
                </a:solidFill>
              </a:defRPr>
            </a:lvl9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309350"/>
            <a:ext cx="8537700" cy="748200"/>
          </a:xfrm>
          <a:prstGeom prst="rect">
            <a:avLst/>
          </a:prstGeom>
        </p:spPr>
        <p:txBody>
          <a:bodyPr lIns="91425" tIns="91425" rIns="91425" bIns="91425" anchor="t" anchorCtr="0"/>
          <a:lstStyle>
            <a:lvl1pPr>
              <a:spcBef>
                <a:spcPts val="0"/>
              </a:spcBef>
              <a:buSzPct val="100000"/>
              <a:defRPr sz="4000"/>
            </a:lvl1pPr>
            <a:lvl2pPr>
              <a:spcBef>
                <a:spcPts val="0"/>
              </a:spcBef>
              <a:buSzPct val="100000"/>
              <a:defRPr sz="4000"/>
            </a:lvl2pPr>
            <a:lvl3pPr>
              <a:spcBef>
                <a:spcPts val="0"/>
              </a:spcBef>
              <a:buSzPct val="100000"/>
              <a:defRPr sz="4000"/>
            </a:lvl3pPr>
            <a:lvl4pPr>
              <a:spcBef>
                <a:spcPts val="0"/>
              </a:spcBef>
              <a:buSzPct val="100000"/>
              <a:defRPr sz="4000"/>
            </a:lvl4pPr>
            <a:lvl5pPr>
              <a:spcBef>
                <a:spcPts val="0"/>
              </a:spcBef>
              <a:buSzPct val="100000"/>
              <a:defRPr sz="4000"/>
            </a:lvl5pPr>
            <a:lvl6pPr>
              <a:spcBef>
                <a:spcPts val="0"/>
              </a:spcBef>
              <a:buSzPct val="100000"/>
              <a:defRPr sz="4000"/>
            </a:lvl6pPr>
            <a:lvl7pPr>
              <a:spcBef>
                <a:spcPts val="0"/>
              </a:spcBef>
              <a:buSzPct val="100000"/>
              <a:defRPr sz="4000"/>
            </a:lvl7pPr>
            <a:lvl8pPr>
              <a:spcBef>
                <a:spcPts val="0"/>
              </a:spcBef>
              <a:buSzPct val="100000"/>
              <a:defRPr sz="4000"/>
            </a:lvl8pPr>
            <a:lvl9pPr>
              <a:spcBef>
                <a:spcPts val="0"/>
              </a:spcBef>
              <a:buSzPct val="100000"/>
              <a:defRPr sz="4000"/>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defRPr sz="6000">
                <a:solidFill>
                  <a:schemeClr val="lt1"/>
                </a:solidFill>
              </a:defRPr>
            </a:lvl1pPr>
            <a:lvl2pPr>
              <a:spcBef>
                <a:spcPts val="0"/>
              </a:spcBef>
              <a:buClr>
                <a:schemeClr val="lt1"/>
              </a:buClr>
              <a:buSzPct val="100000"/>
              <a:defRPr sz="6000">
                <a:solidFill>
                  <a:schemeClr val="lt1"/>
                </a:solidFill>
              </a:defRPr>
            </a:lvl2pPr>
            <a:lvl3pPr>
              <a:spcBef>
                <a:spcPts val="0"/>
              </a:spcBef>
              <a:buClr>
                <a:schemeClr val="lt1"/>
              </a:buClr>
              <a:buSzPct val="100000"/>
              <a:defRPr sz="6000">
                <a:solidFill>
                  <a:schemeClr val="lt1"/>
                </a:solidFill>
              </a:defRPr>
            </a:lvl3pPr>
            <a:lvl4pPr>
              <a:spcBef>
                <a:spcPts val="0"/>
              </a:spcBef>
              <a:buClr>
                <a:schemeClr val="lt1"/>
              </a:buClr>
              <a:buSzPct val="100000"/>
              <a:defRPr sz="6000">
                <a:solidFill>
                  <a:schemeClr val="lt1"/>
                </a:solidFill>
              </a:defRPr>
            </a:lvl4pPr>
            <a:lvl5pPr>
              <a:spcBef>
                <a:spcPts val="0"/>
              </a:spcBef>
              <a:buClr>
                <a:schemeClr val="lt1"/>
              </a:buClr>
              <a:buSzPct val="100000"/>
              <a:defRPr sz="6000">
                <a:solidFill>
                  <a:schemeClr val="lt1"/>
                </a:solidFill>
              </a:defRPr>
            </a:lvl5pPr>
            <a:lvl6pPr>
              <a:spcBef>
                <a:spcPts val="0"/>
              </a:spcBef>
              <a:buClr>
                <a:schemeClr val="lt1"/>
              </a:buClr>
              <a:buSzPct val="100000"/>
              <a:defRPr sz="6000">
                <a:solidFill>
                  <a:schemeClr val="lt1"/>
                </a:solidFill>
              </a:defRPr>
            </a:lvl6pPr>
            <a:lvl7pPr>
              <a:spcBef>
                <a:spcPts val="0"/>
              </a:spcBef>
              <a:buClr>
                <a:schemeClr val="lt1"/>
              </a:buClr>
              <a:buSzPct val="100000"/>
              <a:defRPr sz="6000">
                <a:solidFill>
                  <a:schemeClr val="lt1"/>
                </a:solidFill>
              </a:defRPr>
            </a:lvl7pPr>
            <a:lvl8pPr>
              <a:spcBef>
                <a:spcPts val="0"/>
              </a:spcBef>
              <a:buClr>
                <a:schemeClr val="lt1"/>
              </a:buClr>
              <a:buSzPct val="100000"/>
              <a:defRPr sz="6000">
                <a:solidFill>
                  <a:schemeClr val="lt1"/>
                </a:solidFill>
              </a:defRPr>
            </a:lvl8pPr>
            <a:lvl9pPr>
              <a:spcBef>
                <a:spcPts val="0"/>
              </a:spcBef>
              <a:buClr>
                <a:schemeClr val="lt1"/>
              </a:buClr>
              <a:buSzPct val="100000"/>
              <a:defRPr sz="6000">
                <a:solidFill>
                  <a:schemeClr val="lt1"/>
                </a:solidFill>
              </a:defRPr>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7" name="Shape 37"/>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8" name="Shape 38"/>
          <p:cNvSpPr txBox="1">
            <a:spLocks noGrp="1"/>
          </p:cNvSpPr>
          <p:nvPr>
            <p:ph type="title"/>
          </p:nvPr>
        </p:nvSpPr>
        <p:spPr>
          <a:xfrm>
            <a:off x="265500" y="1081400"/>
            <a:ext cx="4045199" cy="1710300"/>
          </a:xfrm>
          <a:prstGeom prst="rect">
            <a:avLst/>
          </a:prstGeom>
        </p:spPr>
        <p:txBody>
          <a:bodyPr lIns="91425" tIns="91425" rIns="91425" bIns="91425" anchor="b" anchorCtr="0"/>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a:endParaRPr/>
          </a:p>
        </p:txBody>
      </p:sp>
      <p:sp>
        <p:nvSpPr>
          <p:cNvPr id="39" name="Shape 39"/>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a:endParaRPr/>
          </a:p>
        </p:txBody>
      </p:sp>
      <p:sp>
        <p:nvSpPr>
          <p:cNvPr id="40" name="Shape 4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6" name="Shape 6"/>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311700" y="-26950"/>
            <a:ext cx="8520599" cy="2690399"/>
          </a:xfrm>
          <a:prstGeom prst="rect">
            <a:avLst/>
          </a:prstGeom>
        </p:spPr>
        <p:txBody>
          <a:bodyPr lIns="91425" tIns="91425" rIns="91425" bIns="91425" anchor="ctr" anchorCtr="0">
            <a:noAutofit/>
          </a:bodyPr>
          <a:lstStyle/>
          <a:p>
            <a:pPr>
              <a:spcBef>
                <a:spcPts val="0"/>
              </a:spcBef>
              <a:buNone/>
            </a:pPr>
            <a:r>
              <a:rPr lang="en-US" sz="6500" dirty="0" smtClean="0">
                <a:latin typeface="American Typewriter"/>
                <a:cs typeface="American Typewriter"/>
              </a:rPr>
              <a:t>Mapping </a:t>
            </a:r>
            <a:r>
              <a:rPr lang="en" sz="6500" dirty="0" smtClean="0">
                <a:latin typeface="American Typewriter"/>
                <a:cs typeface="American Typewriter"/>
              </a:rPr>
              <a:t>Our </a:t>
            </a:r>
            <a:r>
              <a:rPr lang="en" sz="6500" dirty="0">
                <a:latin typeface="American Typewriter"/>
                <a:cs typeface="American Typewriter"/>
              </a:rPr>
              <a:t>World</a:t>
            </a:r>
          </a:p>
        </p:txBody>
      </p:sp>
      <p:sp>
        <p:nvSpPr>
          <p:cNvPr id="53" name="Shape 53"/>
          <p:cNvSpPr txBox="1">
            <a:spLocks noGrp="1"/>
          </p:cNvSpPr>
          <p:nvPr>
            <p:ph type="subTitle" idx="1"/>
          </p:nvPr>
        </p:nvSpPr>
        <p:spPr>
          <a:xfrm>
            <a:off x="311700" y="3890400"/>
            <a:ext cx="8520599" cy="706200"/>
          </a:xfrm>
          <a:prstGeom prst="rect">
            <a:avLst/>
          </a:prstGeom>
        </p:spPr>
        <p:txBody>
          <a:bodyPr lIns="91425" tIns="91425" rIns="91425" bIns="91425" anchor="ctr" anchorCtr="0">
            <a:noAutofit/>
          </a:bodyPr>
          <a:lstStyle/>
          <a:p>
            <a:pPr>
              <a:spcBef>
                <a:spcPts val="0"/>
              </a:spcBef>
              <a:buNone/>
            </a:pPr>
            <a:r>
              <a:rPr lang="en" dirty="0">
                <a:latin typeface="American Typewriter"/>
                <a:cs typeface="American Typewriter"/>
              </a:rPr>
              <a:t>Exploring Map Projections</a:t>
            </a:r>
          </a:p>
        </p:txBody>
      </p:sp>
      <p:pic>
        <p:nvPicPr>
          <p:cNvPr id="54" name="Shape 54"/>
          <p:cNvPicPr preferRelativeResize="0"/>
          <p:nvPr/>
        </p:nvPicPr>
        <p:blipFill>
          <a:blip r:embed="rId3">
            <a:alphaModFix/>
          </a:blip>
          <a:stretch>
            <a:fillRect/>
          </a:stretch>
        </p:blipFill>
        <p:spPr>
          <a:xfrm>
            <a:off x="3509950" y="2313296"/>
            <a:ext cx="1588025" cy="1595125"/>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Step #1</a:t>
            </a:r>
            <a:endParaRPr lang="en-US" dirty="0">
              <a:latin typeface="American Typewriter"/>
              <a:cs typeface="American Typewriter"/>
            </a:endParaRPr>
          </a:p>
        </p:txBody>
      </p:sp>
      <p:sp>
        <p:nvSpPr>
          <p:cNvPr id="3" name="Text Placeholder 2"/>
          <p:cNvSpPr>
            <a:spLocks noGrp="1"/>
          </p:cNvSpPr>
          <p:nvPr>
            <p:ph type="body" idx="1"/>
          </p:nvPr>
        </p:nvSpPr>
        <p:spPr>
          <a:xfrm>
            <a:off x="311700" y="1190575"/>
            <a:ext cx="8520599" cy="3340199"/>
          </a:xfrm>
        </p:spPr>
        <p:txBody>
          <a:bodyPr/>
          <a:lstStyle/>
          <a:p>
            <a:r>
              <a:rPr lang="en-US" dirty="0" smtClean="0">
                <a:solidFill>
                  <a:schemeClr val="accent1"/>
                </a:solidFill>
              </a:rPr>
              <a:t>Inflate the balloon about halfway (approximately 6 inches in diameter). Using your marker, draw a </a:t>
            </a:r>
            <a:r>
              <a:rPr lang="en-US" u="sng" dirty="0" smtClean="0">
                <a:solidFill>
                  <a:schemeClr val="accent1"/>
                </a:solidFill>
              </a:rPr>
              <a:t>North Pole (N)</a:t>
            </a:r>
            <a:r>
              <a:rPr lang="en-US" dirty="0" smtClean="0">
                <a:solidFill>
                  <a:schemeClr val="accent1"/>
                </a:solidFill>
              </a:rPr>
              <a:t>, </a:t>
            </a:r>
            <a:r>
              <a:rPr lang="en-US" u="sng" dirty="0" smtClean="0">
                <a:solidFill>
                  <a:schemeClr val="accent1"/>
                </a:solidFill>
              </a:rPr>
              <a:t>South Pole (S)</a:t>
            </a:r>
            <a:r>
              <a:rPr lang="en-US" dirty="0" smtClean="0">
                <a:solidFill>
                  <a:schemeClr val="accent1"/>
                </a:solidFill>
              </a:rPr>
              <a:t>, </a:t>
            </a:r>
            <a:r>
              <a:rPr lang="en-US" u="sng" dirty="0" smtClean="0">
                <a:solidFill>
                  <a:schemeClr val="accent1"/>
                </a:solidFill>
              </a:rPr>
              <a:t>equator</a:t>
            </a:r>
            <a:r>
              <a:rPr lang="en-US" dirty="0" smtClean="0">
                <a:solidFill>
                  <a:schemeClr val="accent1"/>
                </a:solidFill>
              </a:rPr>
              <a:t>, and </a:t>
            </a:r>
            <a:r>
              <a:rPr lang="en-US" u="sng" dirty="0" smtClean="0">
                <a:solidFill>
                  <a:schemeClr val="accent1"/>
                </a:solidFill>
              </a:rPr>
              <a:t>line of longitude</a:t>
            </a:r>
            <a:r>
              <a:rPr lang="en-US" dirty="0" smtClean="0">
                <a:solidFill>
                  <a:schemeClr val="accent1"/>
                </a:solidFill>
              </a:rPr>
              <a:t>.</a:t>
            </a:r>
            <a:endParaRPr lang="en-US" dirty="0">
              <a:solidFill>
                <a:schemeClr val="accent1"/>
              </a:solidFill>
            </a:endParaRPr>
          </a:p>
        </p:txBody>
      </p:sp>
      <p:pic>
        <p:nvPicPr>
          <p:cNvPr id="4" name="Picture 3"/>
          <p:cNvPicPr>
            <a:picLocks noChangeAspect="1"/>
          </p:cNvPicPr>
          <p:nvPr/>
        </p:nvPicPr>
        <p:blipFill>
          <a:blip r:embed="rId2"/>
          <a:stretch>
            <a:fillRect/>
          </a:stretch>
        </p:blipFill>
        <p:spPr>
          <a:xfrm>
            <a:off x="2730500" y="2023872"/>
            <a:ext cx="3390900" cy="3119628"/>
          </a:xfrm>
          <a:prstGeom prst="rect">
            <a:avLst/>
          </a:prstGeom>
        </p:spPr>
      </p:pic>
    </p:spTree>
    <p:extLst>
      <p:ext uri="{BB962C8B-B14F-4D97-AF65-F5344CB8AC3E}">
        <p14:creationId xmlns:p14="http://schemas.microsoft.com/office/powerpoint/2010/main" val="28085407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Step #2</a:t>
            </a:r>
            <a:endParaRPr lang="en-US" dirty="0">
              <a:latin typeface="American Typewriter"/>
              <a:cs typeface="American Typewriter"/>
            </a:endParaRPr>
          </a:p>
        </p:txBody>
      </p:sp>
      <p:sp>
        <p:nvSpPr>
          <p:cNvPr id="3" name="Text Placeholder 2"/>
          <p:cNvSpPr>
            <a:spLocks noGrp="1"/>
          </p:cNvSpPr>
          <p:nvPr>
            <p:ph type="body" idx="1"/>
          </p:nvPr>
        </p:nvSpPr>
        <p:spPr>
          <a:xfrm>
            <a:off x="311701" y="1228675"/>
            <a:ext cx="8520598" cy="3340199"/>
          </a:xfrm>
        </p:spPr>
        <p:txBody>
          <a:bodyPr/>
          <a:lstStyle/>
          <a:p>
            <a:pPr marL="285750" indent="-285750">
              <a:buFont typeface="Arial"/>
              <a:buChar char="•"/>
            </a:pPr>
            <a:r>
              <a:rPr lang="en-US" sz="1400" dirty="0">
                <a:solidFill>
                  <a:srgbClr val="212121"/>
                </a:solidFill>
              </a:rPr>
              <a:t>Draw a total of </a:t>
            </a:r>
            <a:r>
              <a:rPr lang="en-US" sz="1400" u="sng" dirty="0">
                <a:solidFill>
                  <a:srgbClr val="212121"/>
                </a:solidFill>
              </a:rPr>
              <a:t>26 equally sized circles on the </a:t>
            </a:r>
            <a:r>
              <a:rPr lang="en-US" sz="1400" u="sng" dirty="0" smtClean="0">
                <a:solidFill>
                  <a:srgbClr val="212121"/>
                </a:solidFill>
              </a:rPr>
              <a:t>balloon</a:t>
            </a:r>
            <a:r>
              <a:rPr lang="en-US" sz="1400" dirty="0" smtClean="0">
                <a:solidFill>
                  <a:srgbClr val="212121"/>
                </a:solidFill>
              </a:rPr>
              <a:t> using your bottle cap. </a:t>
            </a:r>
            <a:r>
              <a:rPr lang="en-US" sz="1400" dirty="0">
                <a:solidFill>
                  <a:srgbClr val="212121"/>
                </a:solidFill>
              </a:rPr>
              <a:t>For each circle, place the bottle cap on the balloon and trace around it with permanent marker. Start with one circle centered on an intersection of the equator and a line of longitude. Repeat for the three other lines of longitude.</a:t>
            </a:r>
          </a:p>
          <a:p>
            <a:pPr marL="285750" indent="-285750">
              <a:buFont typeface="Arial"/>
              <a:buChar char="•"/>
            </a:pPr>
            <a:r>
              <a:rPr lang="en-US" sz="1400" dirty="0">
                <a:solidFill>
                  <a:srgbClr val="212121"/>
                </a:solidFill>
              </a:rPr>
              <a:t>Add four more circles on the equator that are equally spaced between the four circles already there.</a:t>
            </a:r>
          </a:p>
          <a:p>
            <a:pPr marL="285750" indent="-285750">
              <a:buFont typeface="Arial"/>
              <a:buChar char="•"/>
            </a:pPr>
            <a:r>
              <a:rPr lang="en-US" sz="1400" dirty="0">
                <a:solidFill>
                  <a:srgbClr val="212121"/>
                </a:solidFill>
              </a:rPr>
              <a:t>Add a circle on the North Pole (top of the balloon) and the South Pole (area with the knot).</a:t>
            </a:r>
          </a:p>
          <a:p>
            <a:pPr marL="285750" indent="-285750">
              <a:buFont typeface="Arial"/>
              <a:buChar char="•"/>
            </a:pPr>
            <a:r>
              <a:rPr lang="en-US" sz="1400" dirty="0">
                <a:solidFill>
                  <a:srgbClr val="212121"/>
                </a:solidFill>
              </a:rPr>
              <a:t>Add eight circles in the northern hemisphere, about midway between the equator and the pole, with two circles between each pair of lines of longitude. Note that these circles are located on the same line of latitude.</a:t>
            </a:r>
          </a:p>
          <a:p>
            <a:pPr marL="285750" indent="-285750">
              <a:buFont typeface="Arial"/>
              <a:buChar char="•"/>
            </a:pPr>
            <a:r>
              <a:rPr lang="en-US" sz="1400" dirty="0" smtClean="0">
                <a:solidFill>
                  <a:srgbClr val="212121"/>
                </a:solidFill>
              </a:rPr>
              <a:t>Repeat </a:t>
            </a:r>
            <a:r>
              <a:rPr lang="en-US" sz="1400" dirty="0">
                <a:solidFill>
                  <a:srgbClr val="212121"/>
                </a:solidFill>
              </a:rPr>
              <a:t>for the southern hemisphere.</a:t>
            </a:r>
          </a:p>
        </p:txBody>
      </p:sp>
    </p:spTree>
    <p:extLst>
      <p:ext uri="{BB962C8B-B14F-4D97-AF65-F5344CB8AC3E}">
        <p14:creationId xmlns:p14="http://schemas.microsoft.com/office/powerpoint/2010/main" val="42773530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Screen Shot 2015-10-07 at 6.56.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4"/>
            <a:ext cx="9144000" cy="5142716"/>
          </a:xfrm>
          <a:prstGeom prst="rect">
            <a:avLst/>
          </a:prstGeom>
        </p:spPr>
      </p:pic>
    </p:spTree>
    <p:extLst>
      <p:ext uri="{BB962C8B-B14F-4D97-AF65-F5344CB8AC3E}">
        <p14:creationId xmlns:p14="http://schemas.microsoft.com/office/powerpoint/2010/main" val="25231137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Let’s Think!</a:t>
            </a:r>
            <a:endParaRPr lang="en-US" dirty="0">
              <a:latin typeface="American Typewriter"/>
              <a:cs typeface="American Typewriter"/>
            </a:endParaRPr>
          </a:p>
        </p:txBody>
      </p:sp>
      <p:sp>
        <p:nvSpPr>
          <p:cNvPr id="3" name="Text Placeholder 2"/>
          <p:cNvSpPr>
            <a:spLocks noGrp="1"/>
          </p:cNvSpPr>
          <p:nvPr>
            <p:ph type="body" idx="1"/>
          </p:nvPr>
        </p:nvSpPr>
        <p:spPr/>
        <p:txBody>
          <a:bodyPr/>
          <a:lstStyle/>
          <a:p>
            <a:pPr marL="285750" indent="-285750">
              <a:buFont typeface="Arial"/>
              <a:buChar char="•"/>
            </a:pPr>
            <a:r>
              <a:rPr lang="en-US" dirty="0">
                <a:solidFill>
                  <a:srgbClr val="212121"/>
                </a:solidFill>
              </a:rPr>
              <a:t>Look at your balloon; how are the circles distributed? Are the circles on the equator equally spaced? How about the circles between the equator and each pole? Note that these circles are on the same line of latitude as well.</a:t>
            </a:r>
          </a:p>
          <a:p>
            <a:pPr marL="285750" indent="-285750">
              <a:buFont typeface="Arial"/>
              <a:buChar char="•"/>
            </a:pPr>
            <a:r>
              <a:rPr lang="en-US" dirty="0">
                <a:solidFill>
                  <a:srgbClr val="212121"/>
                </a:solidFill>
              </a:rPr>
              <a:t>Are all of the circles equally spaced? </a:t>
            </a:r>
          </a:p>
          <a:p>
            <a:pPr marL="285750" indent="-285750">
              <a:buFont typeface="Arial"/>
              <a:buChar char="•"/>
            </a:pPr>
            <a:r>
              <a:rPr lang="en-US" dirty="0">
                <a:solidFill>
                  <a:srgbClr val="212121"/>
                </a:solidFill>
              </a:rPr>
              <a:t>Look at a circle on an intersection of the equator and one of the lines of longitude. How would you describe the direction from this point to the circles that are closest to it in the northern and the southern hemispheres in terms of north, northeast, etc.?</a:t>
            </a:r>
          </a:p>
          <a:p>
            <a:endParaRPr lang="en-US" dirty="0"/>
          </a:p>
        </p:txBody>
      </p:sp>
    </p:spTree>
    <p:extLst>
      <p:ext uri="{BB962C8B-B14F-4D97-AF65-F5344CB8AC3E}">
        <p14:creationId xmlns:p14="http://schemas.microsoft.com/office/powerpoint/2010/main" val="31771975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92850"/>
            <a:ext cx="8832300" cy="800999"/>
          </a:xfrm>
        </p:spPr>
        <p:txBody>
          <a:bodyPr/>
          <a:lstStyle/>
          <a:p>
            <a:r>
              <a:rPr lang="en-US" dirty="0" smtClean="0">
                <a:latin typeface="American Typewriter"/>
                <a:cs typeface="American Typewriter"/>
              </a:rPr>
              <a:t>Step #3: Deflating Your Balloon</a:t>
            </a:r>
            <a:endParaRPr lang="en-US" dirty="0">
              <a:latin typeface="American Typewriter"/>
              <a:cs typeface="American Typewriter"/>
            </a:endParaRPr>
          </a:p>
        </p:txBody>
      </p:sp>
      <p:sp>
        <p:nvSpPr>
          <p:cNvPr id="3" name="Text Placeholder 2"/>
          <p:cNvSpPr>
            <a:spLocks noGrp="1"/>
          </p:cNvSpPr>
          <p:nvPr>
            <p:ph type="body" idx="1"/>
          </p:nvPr>
        </p:nvSpPr>
        <p:spPr/>
        <p:txBody>
          <a:bodyPr/>
          <a:lstStyle/>
          <a:p>
            <a:pPr marL="285750" indent="-285750">
              <a:buFont typeface="Arial"/>
              <a:buChar char="•"/>
            </a:pPr>
            <a:r>
              <a:rPr lang="en-US" dirty="0" smtClean="0">
                <a:solidFill>
                  <a:srgbClr val="212121"/>
                </a:solidFill>
              </a:rPr>
              <a:t>Use scissors to snip a </a:t>
            </a:r>
            <a:r>
              <a:rPr lang="en-US" i="1" dirty="0" smtClean="0">
                <a:solidFill>
                  <a:srgbClr val="212121"/>
                </a:solidFill>
              </a:rPr>
              <a:t>tiny</a:t>
            </a:r>
            <a:r>
              <a:rPr lang="en-US" dirty="0" smtClean="0">
                <a:solidFill>
                  <a:srgbClr val="212121"/>
                </a:solidFill>
              </a:rPr>
              <a:t> hole in the balloon, close to the knot. This will slowly deflate (not pop!) the balloon.</a:t>
            </a:r>
          </a:p>
          <a:p>
            <a:pPr marL="285750" indent="-285750" algn="ctr">
              <a:buFont typeface="Arial"/>
              <a:buChar char="•"/>
            </a:pPr>
            <a:r>
              <a:rPr lang="en-US" sz="2400" b="1" u="sng" dirty="0" smtClean="0">
                <a:solidFill>
                  <a:srgbClr val="212121"/>
                </a:solidFill>
              </a:rPr>
              <a:t>DO NOT POP </a:t>
            </a:r>
            <a:r>
              <a:rPr lang="en-US" sz="2400" b="1" dirty="0" smtClean="0">
                <a:solidFill>
                  <a:srgbClr val="212121"/>
                </a:solidFill>
              </a:rPr>
              <a:t>YOUR BALLOON OR YOU WILL HAVE TO START OVER!</a:t>
            </a:r>
            <a:endParaRPr lang="en-US" sz="2400" b="1" dirty="0">
              <a:solidFill>
                <a:srgbClr val="212121"/>
              </a:solidFill>
            </a:endParaRPr>
          </a:p>
        </p:txBody>
      </p:sp>
      <p:pic>
        <p:nvPicPr>
          <p:cNvPr id="4" name="Picture 3"/>
          <p:cNvPicPr>
            <a:picLocks noChangeAspect="1"/>
          </p:cNvPicPr>
          <p:nvPr/>
        </p:nvPicPr>
        <p:blipFill>
          <a:blip r:embed="rId2"/>
          <a:stretch>
            <a:fillRect/>
          </a:stretch>
        </p:blipFill>
        <p:spPr>
          <a:xfrm>
            <a:off x="2781300" y="2965732"/>
            <a:ext cx="3873500" cy="2177768"/>
          </a:xfrm>
          <a:prstGeom prst="rect">
            <a:avLst/>
          </a:prstGeom>
        </p:spPr>
      </p:pic>
    </p:spTree>
    <p:extLst>
      <p:ext uri="{BB962C8B-B14F-4D97-AF65-F5344CB8AC3E}">
        <p14:creationId xmlns:p14="http://schemas.microsoft.com/office/powerpoint/2010/main" val="531162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Step #4</a:t>
            </a:r>
            <a:endParaRPr lang="en-US" dirty="0">
              <a:latin typeface="American Typewriter"/>
              <a:cs typeface="American Typewriter"/>
            </a:endParaRPr>
          </a:p>
        </p:txBody>
      </p:sp>
      <p:sp>
        <p:nvSpPr>
          <p:cNvPr id="3" name="Text Placeholder 2"/>
          <p:cNvSpPr>
            <a:spLocks noGrp="1"/>
          </p:cNvSpPr>
          <p:nvPr>
            <p:ph type="body" idx="1"/>
          </p:nvPr>
        </p:nvSpPr>
        <p:spPr>
          <a:xfrm>
            <a:off x="311700" y="1114375"/>
            <a:ext cx="8520599" cy="3340199"/>
          </a:xfrm>
        </p:spPr>
        <p:txBody>
          <a:bodyPr/>
          <a:lstStyle/>
          <a:p>
            <a:r>
              <a:rPr lang="en-US" dirty="0">
                <a:solidFill>
                  <a:srgbClr val="212121"/>
                </a:solidFill>
              </a:rPr>
              <a:t>Once the balloon is deflated, cut it open along a line of longitude from the South Pole (the knot) to the North Pole, but stop a little before the very top of the balloon. Cutting over the very top increases the risk of the balloon ripping when it is stretched out in later steps. </a:t>
            </a:r>
          </a:p>
        </p:txBody>
      </p:sp>
      <p:pic>
        <p:nvPicPr>
          <p:cNvPr id="4" name="Picture 3"/>
          <p:cNvPicPr>
            <a:picLocks noChangeAspect="1"/>
          </p:cNvPicPr>
          <p:nvPr/>
        </p:nvPicPr>
        <p:blipFill>
          <a:blip r:embed="rId3"/>
          <a:stretch>
            <a:fillRect/>
          </a:stretch>
        </p:blipFill>
        <p:spPr>
          <a:xfrm>
            <a:off x="2374900" y="2534412"/>
            <a:ext cx="4876800" cy="2609088"/>
          </a:xfrm>
          <a:prstGeom prst="rect">
            <a:avLst/>
          </a:prstGeom>
        </p:spPr>
      </p:pic>
    </p:spTree>
    <p:extLst>
      <p:ext uri="{BB962C8B-B14F-4D97-AF65-F5344CB8AC3E}">
        <p14:creationId xmlns:p14="http://schemas.microsoft.com/office/powerpoint/2010/main" val="1046184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Step #5</a:t>
            </a:r>
            <a:endParaRPr lang="en-US" dirty="0">
              <a:latin typeface="American Typewriter"/>
              <a:cs typeface="American Typewriter"/>
            </a:endParaRPr>
          </a:p>
        </p:txBody>
      </p:sp>
      <p:sp>
        <p:nvSpPr>
          <p:cNvPr id="3" name="Text Placeholder 2"/>
          <p:cNvSpPr>
            <a:spLocks noGrp="1"/>
          </p:cNvSpPr>
          <p:nvPr>
            <p:ph type="body" idx="1"/>
          </p:nvPr>
        </p:nvSpPr>
        <p:spPr/>
        <p:txBody>
          <a:bodyPr/>
          <a:lstStyle/>
          <a:p>
            <a:pPr marL="285750" indent="-285750">
              <a:buFont typeface="Arial"/>
              <a:buChar char="•"/>
            </a:pPr>
            <a:r>
              <a:rPr lang="en-US" sz="1600" dirty="0" smtClean="0">
                <a:solidFill>
                  <a:srgbClr val="212121"/>
                </a:solidFill>
              </a:rPr>
              <a:t>Put </a:t>
            </a:r>
            <a:r>
              <a:rPr lang="en-US" sz="1600" dirty="0">
                <a:solidFill>
                  <a:srgbClr val="212121"/>
                </a:solidFill>
              </a:rPr>
              <a:t>the cardboard in front of you on your work area. Place the push pins within reach. Work together and stretch out the balloon to be flat and as close to rectangular in shape as possible. One person can hold one side, while the other can hold the other side of the balloon. Try to get the equator straight and the lines of longitude as straight as possible. </a:t>
            </a:r>
            <a:r>
              <a:rPr lang="en-US" sz="1600" i="1" dirty="0">
                <a:solidFill>
                  <a:srgbClr val="212121"/>
                </a:solidFill>
              </a:rPr>
              <a:t>Note</a:t>
            </a:r>
            <a:r>
              <a:rPr lang="en-US" sz="1600" dirty="0">
                <a:solidFill>
                  <a:srgbClr val="212121"/>
                </a:solidFill>
              </a:rPr>
              <a:t>: Do not stretch the balloon too much, as this could rip the balloon. How do the circles change in form and size as you stretch the balloon? </a:t>
            </a:r>
          </a:p>
          <a:p>
            <a:pPr marL="285750" indent="-285750">
              <a:buFont typeface="Arial"/>
              <a:buChar char="•"/>
            </a:pPr>
            <a:r>
              <a:rPr lang="en-US" sz="1600" dirty="0">
                <a:solidFill>
                  <a:srgbClr val="212121"/>
                </a:solidFill>
              </a:rPr>
              <a:t>Why would you stretch the balloon into a </a:t>
            </a:r>
            <a:r>
              <a:rPr lang="en-US" sz="1600" i="1" dirty="0">
                <a:solidFill>
                  <a:srgbClr val="212121"/>
                </a:solidFill>
              </a:rPr>
              <a:t>rectangular </a:t>
            </a:r>
            <a:r>
              <a:rPr lang="en-US" sz="1600" dirty="0">
                <a:solidFill>
                  <a:srgbClr val="212121"/>
                </a:solidFill>
              </a:rPr>
              <a:t>shape?</a:t>
            </a:r>
          </a:p>
          <a:p>
            <a:pPr marL="285750" indent="-285750">
              <a:buFont typeface="Arial"/>
              <a:buChar char="•"/>
            </a:pPr>
            <a:r>
              <a:rPr lang="en-US" sz="1600" dirty="0">
                <a:solidFill>
                  <a:srgbClr val="212121"/>
                </a:solidFill>
              </a:rPr>
              <a:t>Why do you think you should keep the equator and the lines of longitude straight in a projection? </a:t>
            </a:r>
          </a:p>
          <a:p>
            <a:endParaRPr lang="en-US" dirty="0"/>
          </a:p>
        </p:txBody>
      </p:sp>
    </p:spTree>
    <p:extLst>
      <p:ext uri="{BB962C8B-B14F-4D97-AF65-F5344CB8AC3E}">
        <p14:creationId xmlns:p14="http://schemas.microsoft.com/office/powerpoint/2010/main" val="1621755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6700" y="178244"/>
            <a:ext cx="5867400" cy="4444556"/>
          </a:xfrm>
          <a:prstGeom prst="rect">
            <a:avLst/>
          </a:prstGeom>
        </p:spPr>
      </p:pic>
      <p:sp>
        <p:nvSpPr>
          <p:cNvPr id="5" name="Rectangle 4"/>
          <p:cNvSpPr/>
          <p:nvPr/>
        </p:nvSpPr>
        <p:spPr>
          <a:xfrm>
            <a:off x="6299200" y="1491675"/>
            <a:ext cx="2844800" cy="2031325"/>
          </a:xfrm>
          <a:prstGeom prst="rect">
            <a:avLst/>
          </a:prstGeom>
        </p:spPr>
        <p:txBody>
          <a:bodyPr wrap="square">
            <a:spAutoFit/>
          </a:bodyPr>
          <a:lstStyle/>
          <a:p>
            <a:r>
              <a:rPr lang="en-US" b="1" i="1" dirty="0" smtClean="0"/>
              <a:t>CAUTION</a:t>
            </a:r>
            <a:r>
              <a:rPr lang="en-US" dirty="0" smtClean="0"/>
              <a:t>: </a:t>
            </a:r>
            <a:r>
              <a:rPr lang="en-US" dirty="0"/>
              <a:t>Be sure to put the push pins in slanted slightly outward (away from the balloon), as shown in the figure below. Push pins that are pointing straight down or with the </a:t>
            </a:r>
            <a:r>
              <a:rPr lang="en-US" dirty="0" smtClean="0"/>
              <a:t>clear/silver tips </a:t>
            </a:r>
            <a:r>
              <a:rPr lang="en-US" dirty="0"/>
              <a:t>pointing inward might shoot out due to the tension in the balloon, causing a hazard. </a:t>
            </a:r>
          </a:p>
        </p:txBody>
      </p:sp>
    </p:spTree>
    <p:extLst>
      <p:ext uri="{BB962C8B-B14F-4D97-AF65-F5344CB8AC3E}">
        <p14:creationId xmlns:p14="http://schemas.microsoft.com/office/powerpoint/2010/main" val="366682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Thinking About Our Results</a:t>
            </a:r>
            <a:endParaRPr lang="en-US" dirty="0">
              <a:latin typeface="American Typewriter"/>
              <a:cs typeface="American Typewriter"/>
            </a:endParaRPr>
          </a:p>
        </p:txBody>
      </p:sp>
      <p:sp>
        <p:nvSpPr>
          <p:cNvPr id="3" name="Text Placeholder 2"/>
          <p:cNvSpPr>
            <a:spLocks noGrp="1"/>
          </p:cNvSpPr>
          <p:nvPr>
            <p:ph type="body" idx="1"/>
          </p:nvPr>
        </p:nvSpPr>
        <p:spPr/>
        <p:txBody>
          <a:bodyPr/>
          <a:lstStyle/>
          <a:p>
            <a:pPr marL="285750" indent="-285750">
              <a:buFont typeface="Arial"/>
              <a:buChar char="•"/>
            </a:pPr>
            <a:r>
              <a:rPr lang="en-US" sz="1600" dirty="0">
                <a:solidFill>
                  <a:srgbClr val="212121"/>
                </a:solidFill>
              </a:rPr>
              <a:t>Look at your flat map, especially the size and distance of the circles. Are the circles all still the same size? If not, can you find regions on your map where they are? Remember, all circles were the same size on the globe. </a:t>
            </a:r>
          </a:p>
          <a:p>
            <a:pPr marL="285750" indent="-285750">
              <a:buFont typeface="Arial"/>
              <a:buChar char="•"/>
            </a:pPr>
            <a:r>
              <a:rPr lang="en-US" sz="1600" dirty="0">
                <a:solidFill>
                  <a:srgbClr val="212121"/>
                </a:solidFill>
              </a:rPr>
              <a:t>Are the circles still the same distance from each other? Remember, the circles on the equator were equidistant from each other; so were the circles between the equator and each pole. Also, the circles in the northern and southern hemispheres were drawn midway between the equator and each pole. Is this still the case on your map? </a:t>
            </a:r>
          </a:p>
          <a:p>
            <a:pPr marL="285750" indent="-285750">
              <a:buFont typeface="Arial"/>
              <a:buChar char="•"/>
            </a:pPr>
            <a:r>
              <a:rPr lang="en-US" sz="1600" dirty="0">
                <a:solidFill>
                  <a:srgbClr val="212121"/>
                </a:solidFill>
              </a:rPr>
              <a:t>Look at your flat map again, now concentrating on the shapes of the circles. Do all of the circles still look like circles? </a:t>
            </a:r>
          </a:p>
          <a:p>
            <a:pPr marL="285750" indent="-285750">
              <a:buFont typeface="Arial"/>
              <a:buChar char="•"/>
            </a:pPr>
            <a:r>
              <a:rPr lang="en-US" sz="1600" dirty="0">
                <a:solidFill>
                  <a:srgbClr val="212121"/>
                </a:solidFill>
              </a:rPr>
              <a:t>Do your observations indicate distortions in your map? Remember that you started with equal circles.</a:t>
            </a:r>
          </a:p>
          <a:p>
            <a:endParaRPr lang="en-US" dirty="0"/>
          </a:p>
        </p:txBody>
      </p:sp>
    </p:spTree>
    <p:extLst>
      <p:ext uri="{BB962C8B-B14F-4D97-AF65-F5344CB8AC3E}">
        <p14:creationId xmlns:p14="http://schemas.microsoft.com/office/powerpoint/2010/main" val="264424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dirty="0">
                <a:latin typeface="American Typewriter"/>
                <a:cs typeface="American Typewriter"/>
              </a:rPr>
              <a:t>Do Now!</a:t>
            </a:r>
          </a:p>
        </p:txBody>
      </p:sp>
      <p:sp>
        <p:nvSpPr>
          <p:cNvPr id="60" name="Shape 60"/>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a:spcBef>
                <a:spcPts val="0"/>
              </a:spcBef>
              <a:buNone/>
            </a:pPr>
            <a:r>
              <a:rPr lang="en" b="1" dirty="0">
                <a:solidFill>
                  <a:srgbClr val="000000"/>
                </a:solidFill>
              </a:rPr>
              <a:t>How does the process of mapping a three-dimensional world on a two-dimensional map affect the accuracy of the image?</a:t>
            </a:r>
          </a:p>
        </p:txBody>
      </p:sp>
      <p:pic>
        <p:nvPicPr>
          <p:cNvPr id="61" name="Shape 61"/>
          <p:cNvPicPr preferRelativeResize="0"/>
          <p:nvPr/>
        </p:nvPicPr>
        <p:blipFill>
          <a:blip r:embed="rId3">
            <a:alphaModFix/>
          </a:blip>
          <a:stretch>
            <a:fillRect/>
          </a:stretch>
        </p:blipFill>
        <p:spPr>
          <a:xfrm>
            <a:off x="1683825" y="2204175"/>
            <a:ext cx="5043224" cy="1961249"/>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dirty="0">
                <a:latin typeface="American Typewriter"/>
                <a:cs typeface="American Typewriter"/>
              </a:rPr>
              <a:t>Mercator Projection</a:t>
            </a:r>
          </a:p>
        </p:txBody>
      </p:sp>
      <p:sp>
        <p:nvSpPr>
          <p:cNvPr id="67" name="Shape 67"/>
          <p:cNvSpPr txBox="1">
            <a:spLocks noGrp="1"/>
          </p:cNvSpPr>
          <p:nvPr>
            <p:ph type="body" idx="1"/>
          </p:nvPr>
        </p:nvSpPr>
        <p:spPr>
          <a:xfrm>
            <a:off x="311700" y="1228675"/>
            <a:ext cx="4589999" cy="3340199"/>
          </a:xfrm>
          <a:prstGeom prst="rect">
            <a:avLst/>
          </a:prstGeom>
        </p:spPr>
        <p:txBody>
          <a:bodyPr lIns="91425" tIns="91425" rIns="91425" bIns="91425" anchor="t" anchorCtr="0">
            <a:noAutofit/>
          </a:bodyPr>
          <a:lstStyle/>
          <a:p>
            <a:pPr>
              <a:spcBef>
                <a:spcPts val="0"/>
              </a:spcBef>
              <a:buNone/>
            </a:pPr>
            <a:r>
              <a:rPr lang="en" sz="1400" b="1" dirty="0">
                <a:solidFill>
                  <a:srgbClr val="000000"/>
                </a:solidFill>
              </a:rPr>
              <a:t>The </a:t>
            </a:r>
            <a:r>
              <a:rPr lang="en" sz="1400" b="1" u="sng" dirty="0">
                <a:solidFill>
                  <a:srgbClr val="000000"/>
                </a:solidFill>
              </a:rPr>
              <a:t>Mercator projection</a:t>
            </a:r>
            <a:r>
              <a:rPr lang="en" sz="1400" b="1" dirty="0">
                <a:solidFill>
                  <a:srgbClr val="000000"/>
                </a:solidFill>
              </a:rPr>
              <a:t> was developed more than 400 years ago. This projection is great for navigational use (sailors and pilots) because it shows true direction, but it distorts the land in the high latitudes</a:t>
            </a:r>
            <a:r>
              <a:rPr lang="en" sz="1400" b="1" dirty="0" smtClean="0">
                <a:solidFill>
                  <a:srgbClr val="000000"/>
                </a:solidFill>
              </a:rPr>
              <a:t>.</a:t>
            </a:r>
            <a:r>
              <a:rPr lang="en-US" sz="1400" b="1" dirty="0" smtClean="0">
                <a:solidFill>
                  <a:srgbClr val="000000"/>
                </a:solidFill>
              </a:rPr>
              <a:t> </a:t>
            </a:r>
          </a:p>
          <a:p>
            <a:pPr>
              <a:spcBef>
                <a:spcPts val="0"/>
              </a:spcBef>
              <a:buNone/>
            </a:pPr>
            <a:r>
              <a:rPr lang="en-US" sz="1400" b="1" dirty="0" smtClean="0">
                <a:solidFill>
                  <a:srgbClr val="000000"/>
                </a:solidFill>
              </a:rPr>
              <a:t>*HINT: Look at Greenland and Africa. Are their sizes relative portrayed accurately?*</a:t>
            </a:r>
            <a:endParaRPr lang="en" sz="1400" b="1" dirty="0">
              <a:solidFill>
                <a:srgbClr val="000000"/>
              </a:solidFill>
            </a:endParaRPr>
          </a:p>
        </p:txBody>
      </p:sp>
      <p:pic>
        <p:nvPicPr>
          <p:cNvPr id="68" name="Shape 68"/>
          <p:cNvPicPr preferRelativeResize="0"/>
          <p:nvPr/>
        </p:nvPicPr>
        <p:blipFill>
          <a:blip r:embed="rId3">
            <a:alphaModFix/>
          </a:blip>
          <a:stretch>
            <a:fillRect/>
          </a:stretch>
        </p:blipFill>
        <p:spPr>
          <a:xfrm>
            <a:off x="5224050" y="1308150"/>
            <a:ext cx="3389624" cy="2875624"/>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dirty="0">
                <a:latin typeface="American Typewriter"/>
                <a:cs typeface="American Typewriter"/>
              </a:rPr>
              <a:t>Equal Area Projection</a:t>
            </a:r>
          </a:p>
        </p:txBody>
      </p:sp>
      <p:sp>
        <p:nvSpPr>
          <p:cNvPr id="74" name="Shape 74"/>
          <p:cNvSpPr txBox="1">
            <a:spLocks noGrp="1"/>
          </p:cNvSpPr>
          <p:nvPr>
            <p:ph type="body" idx="1"/>
          </p:nvPr>
        </p:nvSpPr>
        <p:spPr>
          <a:xfrm>
            <a:off x="311700" y="1228675"/>
            <a:ext cx="4360200" cy="3340199"/>
          </a:xfrm>
          <a:prstGeom prst="rect">
            <a:avLst/>
          </a:prstGeom>
        </p:spPr>
        <p:txBody>
          <a:bodyPr lIns="91425" tIns="91425" rIns="91425" bIns="91425" anchor="t" anchorCtr="0">
            <a:noAutofit/>
          </a:bodyPr>
          <a:lstStyle/>
          <a:p>
            <a:pPr>
              <a:spcBef>
                <a:spcPts val="0"/>
              </a:spcBef>
              <a:buNone/>
            </a:pPr>
            <a:r>
              <a:rPr lang="en" b="1" dirty="0">
                <a:solidFill>
                  <a:srgbClr val="000000"/>
                </a:solidFill>
              </a:rPr>
              <a:t>An </a:t>
            </a:r>
            <a:r>
              <a:rPr lang="en" b="1" u="sng" dirty="0">
                <a:solidFill>
                  <a:srgbClr val="000000"/>
                </a:solidFill>
              </a:rPr>
              <a:t>equal area</a:t>
            </a:r>
            <a:r>
              <a:rPr lang="en" b="1" dirty="0">
                <a:solidFill>
                  <a:srgbClr val="000000"/>
                </a:solidFill>
              </a:rPr>
              <a:t> projection values accuracy of </a:t>
            </a:r>
            <a:r>
              <a:rPr lang="en" b="1" u="sng" dirty="0">
                <a:solidFill>
                  <a:srgbClr val="000000"/>
                </a:solidFill>
              </a:rPr>
              <a:t>proportion</a:t>
            </a:r>
            <a:r>
              <a:rPr lang="en" b="1" dirty="0">
                <a:solidFill>
                  <a:srgbClr val="000000"/>
                </a:solidFill>
              </a:rPr>
              <a:t> (size of one land mass in relation to another) over accuracy of angle and shape.</a:t>
            </a:r>
          </a:p>
        </p:txBody>
      </p:sp>
      <p:pic>
        <p:nvPicPr>
          <p:cNvPr id="75" name="Shape 75"/>
          <p:cNvPicPr preferRelativeResize="0"/>
          <p:nvPr/>
        </p:nvPicPr>
        <p:blipFill>
          <a:blip r:embed="rId3">
            <a:alphaModFix/>
          </a:blip>
          <a:stretch>
            <a:fillRect/>
          </a:stretch>
        </p:blipFill>
        <p:spPr>
          <a:xfrm>
            <a:off x="4620825" y="1363275"/>
            <a:ext cx="4466024" cy="2247900"/>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178550"/>
            <a:ext cx="8520599" cy="800999"/>
          </a:xfrm>
          <a:prstGeom prst="rect">
            <a:avLst/>
          </a:prstGeom>
        </p:spPr>
        <p:txBody>
          <a:bodyPr lIns="91425" tIns="91425" rIns="91425" bIns="91425" anchor="t" anchorCtr="0">
            <a:noAutofit/>
          </a:bodyPr>
          <a:lstStyle/>
          <a:p>
            <a:pPr>
              <a:spcBef>
                <a:spcPts val="0"/>
              </a:spcBef>
              <a:buNone/>
            </a:pPr>
            <a:r>
              <a:rPr lang="en" dirty="0">
                <a:latin typeface="American Typewriter"/>
                <a:cs typeface="American Typewriter"/>
              </a:rPr>
              <a:t>So, </a:t>
            </a:r>
            <a:r>
              <a:rPr lang="en-US" dirty="0" smtClean="0">
                <a:latin typeface="American Typewriter"/>
                <a:cs typeface="American Typewriter"/>
              </a:rPr>
              <a:t>w</a:t>
            </a:r>
            <a:r>
              <a:rPr lang="en" dirty="0" smtClean="0">
                <a:latin typeface="American Typewriter"/>
                <a:cs typeface="American Typewriter"/>
              </a:rPr>
              <a:t>hat’s </a:t>
            </a:r>
            <a:r>
              <a:rPr lang="en" dirty="0">
                <a:latin typeface="American Typewriter"/>
                <a:cs typeface="American Typewriter"/>
              </a:rPr>
              <a:t>the difference?</a:t>
            </a:r>
          </a:p>
        </p:txBody>
      </p:sp>
      <p:sp>
        <p:nvSpPr>
          <p:cNvPr id="81" name="Shape 81"/>
          <p:cNvSpPr txBox="1">
            <a:spLocks noGrp="1"/>
          </p:cNvSpPr>
          <p:nvPr>
            <p:ph type="body" idx="1"/>
          </p:nvPr>
        </p:nvSpPr>
        <p:spPr>
          <a:xfrm>
            <a:off x="4404125" y="2153850"/>
            <a:ext cx="642900" cy="632100"/>
          </a:xfrm>
          <a:prstGeom prst="rect">
            <a:avLst/>
          </a:prstGeom>
        </p:spPr>
        <p:txBody>
          <a:bodyPr lIns="91425" tIns="91425" rIns="91425" bIns="91425" anchor="t" anchorCtr="0">
            <a:noAutofit/>
          </a:bodyPr>
          <a:lstStyle/>
          <a:p>
            <a:pPr>
              <a:spcBef>
                <a:spcPts val="0"/>
              </a:spcBef>
              <a:buNone/>
            </a:pPr>
            <a:r>
              <a:rPr lang="en" b="1">
                <a:solidFill>
                  <a:srgbClr val="000000"/>
                </a:solidFill>
              </a:rPr>
              <a:t>vs.</a:t>
            </a:r>
          </a:p>
        </p:txBody>
      </p:sp>
      <p:pic>
        <p:nvPicPr>
          <p:cNvPr id="82" name="Shape 82"/>
          <p:cNvPicPr preferRelativeResize="0"/>
          <p:nvPr/>
        </p:nvPicPr>
        <p:blipFill>
          <a:blip r:embed="rId3">
            <a:alphaModFix/>
          </a:blip>
          <a:stretch>
            <a:fillRect/>
          </a:stretch>
        </p:blipFill>
        <p:spPr>
          <a:xfrm>
            <a:off x="0" y="1742300"/>
            <a:ext cx="4404125" cy="2216739"/>
          </a:xfrm>
          <a:prstGeom prst="rect">
            <a:avLst/>
          </a:prstGeom>
          <a:noFill/>
          <a:ln>
            <a:noFill/>
          </a:ln>
        </p:spPr>
      </p:pic>
      <p:pic>
        <p:nvPicPr>
          <p:cNvPr id="83" name="Shape 83"/>
          <p:cNvPicPr preferRelativeResize="0"/>
          <p:nvPr/>
        </p:nvPicPr>
        <p:blipFill>
          <a:blip r:embed="rId4">
            <a:alphaModFix/>
          </a:blip>
          <a:stretch>
            <a:fillRect/>
          </a:stretch>
        </p:blipFill>
        <p:spPr>
          <a:xfrm>
            <a:off x="5164925" y="1011525"/>
            <a:ext cx="4026675" cy="3417900"/>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lgn="ctr">
              <a:spcBef>
                <a:spcPts val="0"/>
              </a:spcBef>
              <a:buNone/>
            </a:pPr>
            <a:r>
              <a:rPr lang="en" sz="3000" dirty="0">
                <a:latin typeface="American Typewriter"/>
                <a:cs typeface="American Typewriter"/>
              </a:rPr>
              <a:t>How can we locate places </a:t>
            </a:r>
            <a:r>
              <a:rPr lang="en-US" sz="3000" dirty="0" smtClean="0">
                <a:latin typeface="American Typewriter"/>
                <a:cs typeface="American Typewriter"/>
              </a:rPr>
              <a:t/>
            </a:r>
            <a:br>
              <a:rPr lang="en-US" sz="3000" dirty="0" smtClean="0">
                <a:latin typeface="American Typewriter"/>
                <a:cs typeface="American Typewriter"/>
              </a:rPr>
            </a:br>
            <a:r>
              <a:rPr lang="en" sz="3000" dirty="0" smtClean="0">
                <a:latin typeface="American Typewriter"/>
                <a:cs typeface="American Typewriter"/>
              </a:rPr>
              <a:t>if </a:t>
            </a:r>
            <a:r>
              <a:rPr lang="en" sz="3000" dirty="0">
                <a:latin typeface="American Typewriter"/>
                <a:cs typeface="American Typewriter"/>
              </a:rPr>
              <a:t>maps are different?</a:t>
            </a:r>
          </a:p>
        </p:txBody>
      </p:sp>
      <p:sp>
        <p:nvSpPr>
          <p:cNvPr id="89" name="Shape 89"/>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a:spcBef>
                <a:spcPts val="0"/>
              </a:spcBef>
              <a:buNone/>
            </a:pPr>
            <a:r>
              <a:rPr lang="en" b="1" dirty="0">
                <a:solidFill>
                  <a:srgbClr val="000000"/>
                </a:solidFill>
              </a:rPr>
              <a:t>In order to locate places on different maps, we use </a:t>
            </a:r>
            <a:r>
              <a:rPr lang="en" b="1" u="sng" dirty="0">
                <a:solidFill>
                  <a:srgbClr val="000000"/>
                </a:solidFill>
              </a:rPr>
              <a:t>absolute location</a:t>
            </a:r>
            <a:r>
              <a:rPr lang="en" b="1" dirty="0">
                <a:solidFill>
                  <a:srgbClr val="000000"/>
                </a:solidFill>
              </a:rPr>
              <a:t> and </a:t>
            </a:r>
            <a:r>
              <a:rPr lang="en" b="1" u="sng" dirty="0">
                <a:solidFill>
                  <a:srgbClr val="000000"/>
                </a:solidFill>
              </a:rPr>
              <a:t>relative location</a:t>
            </a:r>
            <a:r>
              <a:rPr lang="en" b="1" dirty="0">
                <a:solidFill>
                  <a:srgbClr val="000000"/>
                </a:solidFill>
              </a:rPr>
              <a:t>.</a:t>
            </a:r>
          </a:p>
        </p:txBody>
      </p:sp>
      <p:pic>
        <p:nvPicPr>
          <p:cNvPr id="90" name="Shape 90"/>
          <p:cNvPicPr preferRelativeResize="0"/>
          <p:nvPr/>
        </p:nvPicPr>
        <p:blipFill>
          <a:blip r:embed="rId3">
            <a:alphaModFix/>
          </a:blip>
          <a:stretch>
            <a:fillRect/>
          </a:stretch>
        </p:blipFill>
        <p:spPr>
          <a:xfrm>
            <a:off x="1049900" y="2239600"/>
            <a:ext cx="2036200" cy="2813950"/>
          </a:xfrm>
          <a:prstGeom prst="rect">
            <a:avLst/>
          </a:prstGeom>
          <a:noFill/>
          <a:ln>
            <a:noFill/>
          </a:ln>
        </p:spPr>
      </p:pic>
      <p:pic>
        <p:nvPicPr>
          <p:cNvPr id="91" name="Shape 91"/>
          <p:cNvPicPr preferRelativeResize="0"/>
          <p:nvPr/>
        </p:nvPicPr>
        <p:blipFill>
          <a:blip r:embed="rId4">
            <a:alphaModFix/>
          </a:blip>
          <a:stretch>
            <a:fillRect/>
          </a:stretch>
        </p:blipFill>
        <p:spPr>
          <a:xfrm>
            <a:off x="4699000" y="2184400"/>
            <a:ext cx="3109925" cy="2756450"/>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dirty="0">
                <a:latin typeface="American Typewriter"/>
                <a:cs typeface="American Typewriter"/>
              </a:rPr>
              <a:t>Absolute Location</a:t>
            </a:r>
          </a:p>
        </p:txBody>
      </p:sp>
      <p:sp>
        <p:nvSpPr>
          <p:cNvPr id="97" name="Shape 97"/>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a:spcBef>
                <a:spcPts val="0"/>
              </a:spcBef>
              <a:buNone/>
            </a:pPr>
            <a:r>
              <a:rPr lang="en" sz="1400" b="1">
                <a:solidFill>
                  <a:srgbClr val="000000"/>
                </a:solidFill>
                <a:latin typeface="Arial"/>
                <a:ea typeface="Arial"/>
                <a:cs typeface="Arial"/>
                <a:sym typeface="Arial"/>
              </a:rPr>
              <a:t>Absolute location</a:t>
            </a:r>
            <a:r>
              <a:rPr lang="en" sz="1400">
                <a:solidFill>
                  <a:srgbClr val="000000"/>
                </a:solidFill>
                <a:latin typeface="Arial"/>
                <a:ea typeface="Arial"/>
                <a:cs typeface="Arial"/>
                <a:sym typeface="Arial"/>
              </a:rPr>
              <a:t> describes the </a:t>
            </a:r>
            <a:r>
              <a:rPr lang="en" sz="1400" b="1">
                <a:solidFill>
                  <a:srgbClr val="000000"/>
                </a:solidFill>
                <a:latin typeface="Arial"/>
                <a:ea typeface="Arial"/>
                <a:cs typeface="Arial"/>
                <a:sym typeface="Arial"/>
              </a:rPr>
              <a:t>location</a:t>
            </a:r>
            <a:r>
              <a:rPr lang="en" sz="1400">
                <a:solidFill>
                  <a:srgbClr val="000000"/>
                </a:solidFill>
                <a:latin typeface="Arial"/>
                <a:ea typeface="Arial"/>
                <a:cs typeface="Arial"/>
                <a:sym typeface="Arial"/>
              </a:rPr>
              <a:t> of a place based on a </a:t>
            </a:r>
            <a:r>
              <a:rPr lang="en" sz="1400" u="sng">
                <a:solidFill>
                  <a:srgbClr val="000000"/>
                </a:solidFill>
                <a:latin typeface="Arial"/>
                <a:ea typeface="Arial"/>
                <a:cs typeface="Arial"/>
                <a:sym typeface="Arial"/>
              </a:rPr>
              <a:t>fixed point</a:t>
            </a:r>
            <a:r>
              <a:rPr lang="en" sz="1400">
                <a:solidFill>
                  <a:srgbClr val="000000"/>
                </a:solidFill>
                <a:latin typeface="Arial"/>
                <a:ea typeface="Arial"/>
                <a:cs typeface="Arial"/>
                <a:sym typeface="Arial"/>
              </a:rPr>
              <a:t> on earth. The most common way is to identify the </a:t>
            </a:r>
            <a:r>
              <a:rPr lang="en" sz="1400" b="1">
                <a:solidFill>
                  <a:srgbClr val="000000"/>
                </a:solidFill>
                <a:latin typeface="Arial"/>
                <a:ea typeface="Arial"/>
                <a:cs typeface="Arial"/>
                <a:sym typeface="Arial"/>
              </a:rPr>
              <a:t>location</a:t>
            </a:r>
            <a:r>
              <a:rPr lang="en" sz="1400">
                <a:solidFill>
                  <a:srgbClr val="000000"/>
                </a:solidFill>
                <a:latin typeface="Arial"/>
                <a:ea typeface="Arial"/>
                <a:cs typeface="Arial"/>
                <a:sym typeface="Arial"/>
              </a:rPr>
              <a:t> using coordinates such as latitude and longitude. A </a:t>
            </a:r>
            <a:r>
              <a:rPr lang="en" sz="1400" u="sng">
                <a:solidFill>
                  <a:srgbClr val="000000"/>
                </a:solidFill>
                <a:latin typeface="Arial"/>
                <a:ea typeface="Arial"/>
                <a:cs typeface="Arial"/>
                <a:sym typeface="Arial"/>
              </a:rPr>
              <a:t>specific address</a:t>
            </a:r>
            <a:r>
              <a:rPr lang="en" sz="1400">
                <a:solidFill>
                  <a:srgbClr val="000000"/>
                </a:solidFill>
                <a:latin typeface="Arial"/>
                <a:ea typeface="Arial"/>
                <a:cs typeface="Arial"/>
                <a:sym typeface="Arial"/>
              </a:rPr>
              <a:t> would also be an example of absolute location (i.e. 93 High Street Portland, Connecticut). </a:t>
            </a:r>
          </a:p>
        </p:txBody>
      </p:sp>
      <p:pic>
        <p:nvPicPr>
          <p:cNvPr id="98" name="Shape 98"/>
          <p:cNvPicPr preferRelativeResize="0"/>
          <p:nvPr/>
        </p:nvPicPr>
        <p:blipFill>
          <a:blip r:embed="rId3">
            <a:alphaModFix/>
          </a:blip>
          <a:stretch>
            <a:fillRect/>
          </a:stretch>
        </p:blipFill>
        <p:spPr>
          <a:xfrm>
            <a:off x="1485899" y="2298699"/>
            <a:ext cx="5504275" cy="2362975"/>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dirty="0">
                <a:latin typeface="American Typewriter"/>
                <a:cs typeface="American Typewriter"/>
              </a:rPr>
              <a:t>Relative Location</a:t>
            </a:r>
          </a:p>
        </p:txBody>
      </p:sp>
      <p:sp>
        <p:nvSpPr>
          <p:cNvPr id="104" name="Shape 104"/>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a:spcBef>
                <a:spcPts val="0"/>
              </a:spcBef>
              <a:buNone/>
            </a:pPr>
            <a:r>
              <a:rPr lang="en" sz="1400" b="1" dirty="0">
                <a:solidFill>
                  <a:srgbClr val="000000"/>
                </a:solidFill>
                <a:latin typeface="Arial"/>
                <a:ea typeface="Arial"/>
                <a:cs typeface="Arial"/>
                <a:sym typeface="Arial"/>
              </a:rPr>
              <a:t>Relative location</a:t>
            </a:r>
            <a:r>
              <a:rPr lang="en" sz="1400" dirty="0">
                <a:solidFill>
                  <a:srgbClr val="000000"/>
                </a:solidFill>
                <a:latin typeface="Arial"/>
                <a:ea typeface="Arial"/>
                <a:cs typeface="Arial"/>
                <a:sym typeface="Arial"/>
              </a:rPr>
              <a:t> is the </a:t>
            </a:r>
            <a:r>
              <a:rPr lang="en" sz="1400" b="1" dirty="0">
                <a:solidFill>
                  <a:srgbClr val="000000"/>
                </a:solidFill>
                <a:latin typeface="Arial"/>
                <a:ea typeface="Arial"/>
                <a:cs typeface="Arial"/>
                <a:sym typeface="Arial"/>
              </a:rPr>
              <a:t>location</a:t>
            </a:r>
            <a:r>
              <a:rPr lang="en" sz="1400" dirty="0">
                <a:solidFill>
                  <a:srgbClr val="000000"/>
                </a:solidFill>
                <a:latin typeface="Arial"/>
                <a:ea typeface="Arial"/>
                <a:cs typeface="Arial"/>
                <a:sym typeface="Arial"/>
              </a:rPr>
              <a:t> of something in comparison to the </a:t>
            </a:r>
            <a:r>
              <a:rPr lang="en" sz="1400" b="1" dirty="0">
                <a:solidFill>
                  <a:srgbClr val="000000"/>
                </a:solidFill>
                <a:latin typeface="Arial"/>
                <a:ea typeface="Arial"/>
                <a:cs typeface="Arial"/>
                <a:sym typeface="Arial"/>
              </a:rPr>
              <a:t>location</a:t>
            </a:r>
            <a:r>
              <a:rPr lang="en" sz="1400" dirty="0">
                <a:solidFill>
                  <a:srgbClr val="000000"/>
                </a:solidFill>
                <a:latin typeface="Arial"/>
                <a:ea typeface="Arial"/>
                <a:cs typeface="Arial"/>
                <a:sym typeface="Arial"/>
              </a:rPr>
              <a:t> of something else. For example, if I said, "My house is near the the Arrigoni Bridge," that's a </a:t>
            </a:r>
            <a:r>
              <a:rPr lang="en" sz="1400" b="1" dirty="0">
                <a:solidFill>
                  <a:srgbClr val="000000"/>
                </a:solidFill>
                <a:latin typeface="Arial"/>
                <a:ea typeface="Arial"/>
                <a:cs typeface="Arial"/>
                <a:sym typeface="Arial"/>
              </a:rPr>
              <a:t>relative location</a:t>
            </a:r>
            <a:r>
              <a:rPr lang="en" sz="1400" dirty="0">
                <a:solidFill>
                  <a:srgbClr val="000000"/>
                </a:solidFill>
                <a:latin typeface="Arial"/>
                <a:ea typeface="Arial"/>
                <a:cs typeface="Arial"/>
                <a:sym typeface="Arial"/>
              </a:rPr>
              <a:t>. I'm </a:t>
            </a:r>
            <a:r>
              <a:rPr lang="en-US" sz="1400" smtClean="0">
                <a:solidFill>
                  <a:srgbClr val="000000"/>
                </a:solidFill>
                <a:latin typeface="Arial"/>
                <a:ea typeface="Arial"/>
                <a:cs typeface="Arial"/>
                <a:sym typeface="Arial"/>
              </a:rPr>
              <a:t>describing </a:t>
            </a:r>
            <a:r>
              <a:rPr lang="en" sz="1400" dirty="0" smtClean="0">
                <a:solidFill>
                  <a:srgbClr val="000000"/>
                </a:solidFill>
                <a:latin typeface="Arial"/>
                <a:ea typeface="Arial"/>
                <a:cs typeface="Arial"/>
                <a:sym typeface="Arial"/>
              </a:rPr>
              <a:t>where </a:t>
            </a:r>
            <a:r>
              <a:rPr lang="en" sz="1400" dirty="0">
                <a:solidFill>
                  <a:srgbClr val="000000"/>
                </a:solidFill>
                <a:latin typeface="Arial"/>
                <a:ea typeface="Arial"/>
                <a:cs typeface="Arial"/>
                <a:sym typeface="Arial"/>
              </a:rPr>
              <a:t>my house is </a:t>
            </a:r>
            <a:r>
              <a:rPr lang="en" sz="1400" b="1" dirty="0">
                <a:solidFill>
                  <a:srgbClr val="000000"/>
                </a:solidFill>
                <a:latin typeface="Arial"/>
                <a:ea typeface="Arial"/>
                <a:cs typeface="Arial"/>
                <a:sym typeface="Arial"/>
              </a:rPr>
              <a:t>located relative</a:t>
            </a:r>
            <a:r>
              <a:rPr lang="en" sz="1400" dirty="0">
                <a:solidFill>
                  <a:srgbClr val="000000"/>
                </a:solidFill>
                <a:latin typeface="Arial"/>
                <a:ea typeface="Arial"/>
                <a:cs typeface="Arial"/>
                <a:sym typeface="Arial"/>
              </a:rPr>
              <a:t> to the bridge.</a:t>
            </a:r>
          </a:p>
        </p:txBody>
      </p:sp>
      <p:pic>
        <p:nvPicPr>
          <p:cNvPr id="105" name="Shape 105"/>
          <p:cNvPicPr preferRelativeResize="0"/>
          <p:nvPr/>
        </p:nvPicPr>
        <p:blipFill>
          <a:blip r:embed="rId3">
            <a:alphaModFix/>
          </a:blip>
          <a:stretch>
            <a:fillRect/>
          </a:stretch>
        </p:blipFill>
        <p:spPr>
          <a:xfrm>
            <a:off x="397450" y="2402675"/>
            <a:ext cx="2857500" cy="1600200"/>
          </a:xfrm>
          <a:prstGeom prst="rect">
            <a:avLst/>
          </a:prstGeom>
          <a:noFill/>
          <a:ln>
            <a:noFill/>
          </a:ln>
        </p:spPr>
      </p:pic>
      <p:pic>
        <p:nvPicPr>
          <p:cNvPr id="106" name="Shape 106"/>
          <p:cNvPicPr preferRelativeResize="0"/>
          <p:nvPr/>
        </p:nvPicPr>
        <p:blipFill>
          <a:blip r:embed="rId4">
            <a:alphaModFix/>
          </a:blip>
          <a:stretch>
            <a:fillRect/>
          </a:stretch>
        </p:blipFill>
        <p:spPr>
          <a:xfrm>
            <a:off x="5295900" y="2374100"/>
            <a:ext cx="2486024" cy="165735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American Typewriter"/>
                <a:cs typeface="American Typewriter"/>
              </a:rPr>
              <a:t>Let’s Try it! Making a Map Projection</a:t>
            </a:r>
            <a:endParaRPr lang="en-US" sz="3000" dirty="0">
              <a:latin typeface="American Typewriter"/>
              <a:cs typeface="American Typewriter"/>
            </a:endParaRPr>
          </a:p>
        </p:txBody>
      </p:sp>
      <p:pic>
        <p:nvPicPr>
          <p:cNvPr id="4" name="Picture 3"/>
          <p:cNvPicPr>
            <a:picLocks noChangeAspect="1"/>
          </p:cNvPicPr>
          <p:nvPr/>
        </p:nvPicPr>
        <p:blipFill>
          <a:blip r:embed="rId2"/>
          <a:stretch>
            <a:fillRect/>
          </a:stretch>
        </p:blipFill>
        <p:spPr>
          <a:xfrm>
            <a:off x="457200" y="1093849"/>
            <a:ext cx="2882900" cy="3898637"/>
          </a:xfrm>
          <a:prstGeom prst="rect">
            <a:avLst/>
          </a:prstGeom>
        </p:spPr>
      </p:pic>
      <p:pic>
        <p:nvPicPr>
          <p:cNvPr id="5" name="Picture 4"/>
          <p:cNvPicPr>
            <a:picLocks noChangeAspect="1"/>
          </p:cNvPicPr>
          <p:nvPr/>
        </p:nvPicPr>
        <p:blipFill>
          <a:blip r:embed="rId3"/>
          <a:stretch>
            <a:fillRect/>
          </a:stretch>
        </p:blipFill>
        <p:spPr>
          <a:xfrm>
            <a:off x="4013200" y="1346200"/>
            <a:ext cx="4279900" cy="3124490"/>
          </a:xfrm>
          <a:prstGeom prst="rect">
            <a:avLst/>
          </a:prstGeom>
        </p:spPr>
      </p:pic>
    </p:spTree>
    <p:extLst>
      <p:ext uri="{BB962C8B-B14F-4D97-AF65-F5344CB8AC3E}">
        <p14:creationId xmlns:p14="http://schemas.microsoft.com/office/powerpoint/2010/main" val="42601229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1211</TotalTime>
  <Words>1033</Words>
  <Application>Microsoft Macintosh PowerPoint</Application>
  <PresentationFormat>On-screen Show (16:9)</PresentationFormat>
  <Paragraphs>45</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beach-day</vt:lpstr>
      <vt:lpstr>Mapping Our World</vt:lpstr>
      <vt:lpstr>Do Now!</vt:lpstr>
      <vt:lpstr>Mercator Projection</vt:lpstr>
      <vt:lpstr>Equal Area Projection</vt:lpstr>
      <vt:lpstr>So, what’s the difference?</vt:lpstr>
      <vt:lpstr>How can we locate places  if maps are different?</vt:lpstr>
      <vt:lpstr>Absolute Location</vt:lpstr>
      <vt:lpstr>Relative Location</vt:lpstr>
      <vt:lpstr>Let’s Try it! Making a Map Projection</vt:lpstr>
      <vt:lpstr>Step #1</vt:lpstr>
      <vt:lpstr>Step #2</vt:lpstr>
      <vt:lpstr>PowerPoint Presentation</vt:lpstr>
      <vt:lpstr>Let’s Think!</vt:lpstr>
      <vt:lpstr>Step #3: Deflating Your Balloon</vt:lpstr>
      <vt:lpstr>Step #4</vt:lpstr>
      <vt:lpstr>Step #5</vt:lpstr>
      <vt:lpstr>PowerPoint Presentation</vt:lpstr>
      <vt:lpstr>Thinking About Our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Our World</dc:title>
  <cp:lastModifiedBy>teacher</cp:lastModifiedBy>
  <cp:revision>5</cp:revision>
  <cp:lastPrinted>2015-10-07T11:18:47Z</cp:lastPrinted>
  <dcterms:modified xsi:type="dcterms:W3CDTF">2015-10-07T14:00:50Z</dcterms:modified>
</cp:coreProperties>
</file>